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8"/>
  </p:notesMasterIdLst>
  <p:sldIdLst>
    <p:sldId id="4003" r:id="rId2"/>
    <p:sldId id="4004" r:id="rId3"/>
    <p:sldId id="4019" r:id="rId4"/>
    <p:sldId id="4005" r:id="rId5"/>
    <p:sldId id="4020" r:id="rId6"/>
    <p:sldId id="4021" r:id="rId7"/>
    <p:sldId id="4008" r:id="rId8"/>
    <p:sldId id="4009" r:id="rId9"/>
    <p:sldId id="4010" r:id="rId10"/>
    <p:sldId id="4012" r:id="rId11"/>
    <p:sldId id="4013" r:id="rId12"/>
    <p:sldId id="4014" r:id="rId13"/>
    <p:sldId id="4015" r:id="rId14"/>
    <p:sldId id="4016" r:id="rId15"/>
    <p:sldId id="4017" r:id="rId16"/>
    <p:sldId id="401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z Carr" initials="MC" lastIdx="2" clrIdx="0">
    <p:extLst>
      <p:ext uri="{19B8F6BF-5375-455C-9EA6-DF929625EA0E}">
        <p15:presenceInfo xmlns:p15="http://schemas.microsoft.com/office/powerpoint/2012/main" userId="S::mitz@blueprintbenefit.com::588b7b59-d559-4ad9-acda-5aa67dafbc18" providerId="AD"/>
      </p:ext>
    </p:extLst>
  </p:cmAuthor>
  <p:cmAuthor id="2" name="Heather Gerken" initials="HG" lastIdx="11" clrIdx="1">
    <p:extLst>
      <p:ext uri="{19B8F6BF-5375-455C-9EA6-DF929625EA0E}">
        <p15:presenceInfo xmlns:p15="http://schemas.microsoft.com/office/powerpoint/2012/main" userId="S::hgerken@healthequity.com::3ba92fd8-1370-4a82-91b6-e690b24bb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21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27D118-4DC4-4C26-A290-E1F7B28D05A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7295C9-2C73-4FC6-B594-5AA6A306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k object 180">
            <a:extLst>
              <a:ext uri="{FF2B5EF4-FFF2-40B4-BE49-F238E27FC236}">
                <a16:creationId xmlns:a16="http://schemas.microsoft.com/office/drawing/2014/main" id="{171559E1-7396-4BBB-8E23-DF42975B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" y="3216276"/>
            <a:ext cx="1030288" cy="120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7" name="bk object 181">
            <a:extLst>
              <a:ext uri="{FF2B5EF4-FFF2-40B4-BE49-F238E27FC236}">
                <a16:creationId xmlns:a16="http://schemas.microsoft.com/office/drawing/2014/main" id="{03032ADB-50BB-4AF3-A981-F8928AD0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4140202"/>
            <a:ext cx="220662" cy="22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8" name="bk object 182">
            <a:extLst>
              <a:ext uri="{FF2B5EF4-FFF2-40B4-BE49-F238E27FC236}">
                <a16:creationId xmlns:a16="http://schemas.microsoft.com/office/drawing/2014/main" id="{F266BDFD-F410-4AE9-868F-D7AE3A58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4140202"/>
            <a:ext cx="104775" cy="2206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4" name="bk object 208">
            <a:extLst>
              <a:ext uri="{FF2B5EF4-FFF2-40B4-BE49-F238E27FC236}">
                <a16:creationId xmlns:a16="http://schemas.microsoft.com/office/drawing/2014/main" id="{983B54EA-3226-440E-8B50-F06094A6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6708777"/>
            <a:ext cx="114300" cy="1444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0" name="bk object 364">
            <a:extLst>
              <a:ext uri="{FF2B5EF4-FFF2-40B4-BE49-F238E27FC236}">
                <a16:creationId xmlns:a16="http://schemas.microsoft.com/office/drawing/2014/main" id="{ABD0AC87-A4C2-47BB-BB2F-90B8C694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3405190"/>
            <a:ext cx="862012" cy="9429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1" name="bk object 365">
            <a:extLst>
              <a:ext uri="{FF2B5EF4-FFF2-40B4-BE49-F238E27FC236}">
                <a16:creationId xmlns:a16="http://schemas.microsoft.com/office/drawing/2014/main" id="{40E6FF66-466F-4A5C-A6C6-CBFAF162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455988"/>
            <a:ext cx="184150" cy="171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2" name="bk object 366">
            <a:extLst>
              <a:ext uri="{FF2B5EF4-FFF2-40B4-BE49-F238E27FC236}">
                <a16:creationId xmlns:a16="http://schemas.microsoft.com/office/drawing/2014/main" id="{4828DE73-6082-4F09-A26A-A5509676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455988"/>
            <a:ext cx="88900" cy="171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3" name="bk object 367">
            <a:extLst>
              <a:ext uri="{FF2B5EF4-FFF2-40B4-BE49-F238E27FC236}">
                <a16:creationId xmlns:a16="http://schemas.microsoft.com/office/drawing/2014/main" id="{F7D2142F-EC88-4429-A972-58A04A5F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3635375"/>
            <a:ext cx="173038" cy="171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4" name="bk object 368">
            <a:extLst>
              <a:ext uri="{FF2B5EF4-FFF2-40B4-BE49-F238E27FC236}">
                <a16:creationId xmlns:a16="http://schemas.microsoft.com/office/drawing/2014/main" id="{64871C39-0EA5-4A68-BD4C-E03C200F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635375"/>
            <a:ext cx="184150" cy="1714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5" name="bk object 369">
            <a:extLst>
              <a:ext uri="{FF2B5EF4-FFF2-40B4-BE49-F238E27FC236}">
                <a16:creationId xmlns:a16="http://schemas.microsoft.com/office/drawing/2014/main" id="{11EAE563-5F81-4E3E-8169-A8B841297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635375"/>
            <a:ext cx="88900" cy="171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6" name="bk object 370">
            <a:extLst>
              <a:ext uri="{FF2B5EF4-FFF2-40B4-BE49-F238E27FC236}">
                <a16:creationId xmlns:a16="http://schemas.microsoft.com/office/drawing/2014/main" id="{DC969173-992C-414B-A7B8-FC53DC8BE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3830640"/>
            <a:ext cx="125412" cy="1555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7" name="bk object 371">
            <a:extLst>
              <a:ext uri="{FF2B5EF4-FFF2-40B4-BE49-F238E27FC236}">
                <a16:creationId xmlns:a16="http://schemas.microsoft.com/office/drawing/2014/main" id="{1C51BABE-3495-425C-A2E3-AF460D3A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3813175"/>
            <a:ext cx="184150" cy="1730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8" name="bk object 372">
            <a:extLst>
              <a:ext uri="{FF2B5EF4-FFF2-40B4-BE49-F238E27FC236}">
                <a16:creationId xmlns:a16="http://schemas.microsoft.com/office/drawing/2014/main" id="{8B3FBBCF-7748-41C9-A9CF-05A1C420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813175"/>
            <a:ext cx="184150" cy="1730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9" name="bk object 373">
            <a:extLst>
              <a:ext uri="{FF2B5EF4-FFF2-40B4-BE49-F238E27FC236}">
                <a16:creationId xmlns:a16="http://schemas.microsoft.com/office/drawing/2014/main" id="{FE7403C6-A9AE-41CF-9EFB-8BD0D53D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813175"/>
            <a:ext cx="88900" cy="1730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0" name="bk object 374">
            <a:extLst>
              <a:ext uri="{FF2B5EF4-FFF2-40B4-BE49-F238E27FC236}">
                <a16:creationId xmlns:a16="http://schemas.microsoft.com/office/drawing/2014/main" id="{42B6DB67-9579-4CBB-A78F-8B4DEFC2E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3" y="4068763"/>
            <a:ext cx="76200" cy="952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1" name="bk object 375">
            <a:extLst>
              <a:ext uri="{FF2B5EF4-FFF2-40B4-BE49-F238E27FC236}">
                <a16:creationId xmlns:a16="http://schemas.microsoft.com/office/drawing/2014/main" id="{B1793881-1A19-4651-9F98-CA1FC4A0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551" y="3992563"/>
            <a:ext cx="184150" cy="1714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2" name="bk object 376">
            <a:extLst>
              <a:ext uri="{FF2B5EF4-FFF2-40B4-BE49-F238E27FC236}">
                <a16:creationId xmlns:a16="http://schemas.microsoft.com/office/drawing/2014/main" id="{37DE3A31-6978-4DB2-B301-0B25A074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3992563"/>
            <a:ext cx="184150" cy="1714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3" name="bk object 377">
            <a:extLst>
              <a:ext uri="{FF2B5EF4-FFF2-40B4-BE49-F238E27FC236}">
                <a16:creationId xmlns:a16="http://schemas.microsoft.com/office/drawing/2014/main" id="{5D6EDA8B-8996-4DFB-B9F8-E5943925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992563"/>
            <a:ext cx="184150" cy="1714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4" name="bk object 378">
            <a:extLst>
              <a:ext uri="{FF2B5EF4-FFF2-40B4-BE49-F238E27FC236}">
                <a16:creationId xmlns:a16="http://schemas.microsoft.com/office/drawing/2014/main" id="{BF829D6E-0849-44DD-AB1F-D6EA2C5E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992563"/>
            <a:ext cx="88900" cy="1714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F4247A48-051C-18DF-56D6-5C535E76E84C}"/>
              </a:ext>
            </a:extLst>
          </p:cNvPr>
          <p:cNvSpPr/>
          <p:nvPr userDrawn="1"/>
        </p:nvSpPr>
        <p:spPr>
          <a:xfrm>
            <a:off x="0" y="6485860"/>
            <a:ext cx="9144000" cy="372140"/>
          </a:xfrm>
          <a:prstGeom prst="rect">
            <a:avLst/>
          </a:prstGeom>
          <a:solidFill>
            <a:srgbClr val="F36C21"/>
          </a:solidFill>
          <a:ln w="12700" cap="flat" cmpd="sng" algn="ctr">
            <a:solidFill>
              <a:srgbClr val="F36C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rsseit" panose="00000500000000000000" pitchFamily="50" charset="0"/>
              <a:ea typeface="+mn-ea"/>
              <a:cs typeface="+mn-cs"/>
            </a:endParaRPr>
          </a:p>
        </p:txBody>
      </p:sp>
      <p:sp>
        <p:nvSpPr>
          <p:cNvPr id="376" name="Footer Placeholder 4">
            <a:extLst>
              <a:ext uri="{FF2B5EF4-FFF2-40B4-BE49-F238E27FC236}">
                <a16:creationId xmlns:a16="http://schemas.microsoft.com/office/drawing/2014/main" id="{72185A97-3CDA-5B6A-81A6-A64A6F152F0B}"/>
              </a:ext>
            </a:extLst>
          </p:cNvPr>
          <p:cNvSpPr txBox="1">
            <a:spLocks/>
          </p:cNvSpPr>
          <p:nvPr userDrawn="1"/>
        </p:nvSpPr>
        <p:spPr>
          <a:xfrm>
            <a:off x="3429000" y="6539024"/>
            <a:ext cx="2133600" cy="299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Larssei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rsseit" panose="00000500000000000000" pitchFamily="50" charset="0"/>
                <a:ea typeface="+mn-ea"/>
                <a:cs typeface="+mn-cs"/>
              </a:rPr>
              <a:t>PPI Benefit Solutions ©</a:t>
            </a:r>
            <a:fld id="{45D49F08-4B7C-4131-A0FF-4C0F393DF5E3}" type="datetimeyyyy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rsseit" panose="00000500000000000000" pitchFamily="50" charset="0"/>
                <a:ea typeface="+mn-ea"/>
                <a:cs typeface="+mn-cs"/>
              </a:rPr>
              <a:t>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rsseit" panose="00000500000000000000" pitchFamily="50" charset="0"/>
              <a:ea typeface="+mn-ea"/>
              <a:cs typeface="+mn-cs"/>
            </a:endParaRPr>
          </a:p>
        </p:txBody>
      </p:sp>
      <p:sp>
        <p:nvSpPr>
          <p:cNvPr id="377" name="Slide Number Placeholder 5">
            <a:extLst>
              <a:ext uri="{FF2B5EF4-FFF2-40B4-BE49-F238E27FC236}">
                <a16:creationId xmlns:a16="http://schemas.microsoft.com/office/drawing/2014/main" id="{AB5D3E06-469C-3491-83C7-8BEDE202E8F0}"/>
              </a:ext>
            </a:extLst>
          </p:cNvPr>
          <p:cNvSpPr txBox="1">
            <a:spLocks/>
          </p:cNvSpPr>
          <p:nvPr userDrawn="1"/>
        </p:nvSpPr>
        <p:spPr>
          <a:xfrm>
            <a:off x="8305800" y="6539024"/>
            <a:ext cx="762000" cy="2994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Larssei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DB998-3CCD-446D-9AD9-B1899CC96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rsseit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rsseit" panose="000005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9210B-D322-A1BA-4C23-923B98F57219}"/>
              </a:ext>
            </a:extLst>
          </p:cNvPr>
          <p:cNvSpPr txBox="1"/>
          <p:nvPr userDrawn="1"/>
        </p:nvSpPr>
        <p:spPr>
          <a:xfrm>
            <a:off x="0" y="6511332"/>
            <a:ext cx="1219200" cy="3188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09BE5-E3F2-46C2-9C5A-C825C4EB2745}" type="datetime1">
              <a:rPr kumimoji="0" lang="en-US" sz="12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rsseit" panose="00000500000000000000" pitchFamily="50" charset="0"/>
                <a:ea typeface="+mn-ea"/>
                <a:cs typeface="+mn-cs"/>
              </a:rPr>
              <a:t>4/17/2023</a:t>
            </a:fld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rssei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9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k object 16">
            <a:extLst>
              <a:ext uri="{FF2B5EF4-FFF2-40B4-BE49-F238E27FC236}">
                <a16:creationId xmlns:a16="http://schemas.microsoft.com/office/drawing/2014/main" id="{85F3CB2B-9FBE-4737-BB9F-CF997711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6352"/>
            <a:ext cx="9525" cy="1952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1" name="Holder 2">
            <a:extLst>
              <a:ext uri="{FF2B5EF4-FFF2-40B4-BE49-F238E27FC236}">
                <a16:creationId xmlns:a16="http://schemas.microsoft.com/office/drawing/2014/main" id="{B96E4AFF-F48A-4FAD-B15C-0DA7724F86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4176" y="496889"/>
            <a:ext cx="8375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052" name="Holder 3">
            <a:extLst>
              <a:ext uri="{FF2B5EF4-FFF2-40B4-BE49-F238E27FC236}">
                <a16:creationId xmlns:a16="http://schemas.microsoft.com/office/drawing/2014/main" id="{38530CDB-8EAF-49B8-A3E1-81D0C95D78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4" y="1444626"/>
            <a:ext cx="7788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B934B61-C5DA-4C1C-B0AC-C07CEEE8E0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07975" y="6451600"/>
            <a:ext cx="358775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fontAlgn="auto">
              <a:spcBef>
                <a:spcPts val="0"/>
              </a:spcBef>
              <a:spcAft>
                <a:spcPts val="0"/>
              </a:spcAft>
              <a:defRPr sz="900" b="1" i="0" spc="-5">
                <a:solidFill>
                  <a:prstClr val="white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r>
              <a:t>P</a:t>
            </a:r>
            <a:r>
              <a:rPr spc="-10"/>
              <a:t>P</a:t>
            </a:r>
            <a:r>
              <a:rPr spc="0"/>
              <a:t>I </a:t>
            </a:r>
            <a:r>
              <a:t>B</a:t>
            </a:r>
            <a:r>
              <a:rPr spc="-10"/>
              <a:t>e</a:t>
            </a:r>
            <a:r>
              <a:rPr spc="0"/>
              <a:t>n</a:t>
            </a:r>
            <a:r>
              <a:rPr spc="-10"/>
              <a:t>e</a:t>
            </a:r>
            <a:r>
              <a:t>fit</a:t>
            </a:r>
            <a:r>
              <a:rPr spc="20"/>
              <a:t> </a:t>
            </a:r>
            <a:r>
              <a:t>S</a:t>
            </a:r>
            <a:r>
              <a:rPr spc="0"/>
              <a:t>o</a:t>
            </a:r>
            <a:r>
              <a:t>l</a:t>
            </a:r>
            <a:r>
              <a:rPr spc="0"/>
              <a:t>u</a:t>
            </a:r>
            <a:r>
              <a:rPr spc="-15"/>
              <a:t>t</a:t>
            </a:r>
            <a:r>
              <a:t>i</a:t>
            </a:r>
            <a:r>
              <a:rPr spc="0"/>
              <a:t>on</a:t>
            </a:r>
            <a:r>
              <a:t>s</a:t>
            </a:r>
            <a:r>
              <a:rPr spc="0"/>
              <a:t>  </a:t>
            </a:r>
            <a:r>
              <a:t>/</a:t>
            </a:r>
            <a:r>
              <a:rPr spc="0"/>
              <a:t>  </a:t>
            </a:r>
            <a:r>
              <a:t>(</a:t>
            </a:r>
            <a:r>
              <a:rPr spc="-10"/>
              <a:t>888</a:t>
            </a:r>
            <a:r>
              <a:t>)</a:t>
            </a:r>
            <a:r>
              <a:rPr spc="25"/>
              <a:t> </a:t>
            </a:r>
            <a:r>
              <a:rPr spc="-10"/>
              <a:t>67</a:t>
            </a:r>
            <a:r>
              <a:t>4</a:t>
            </a:r>
            <a:r>
              <a:rPr spc="0"/>
              <a:t>-</a:t>
            </a:r>
            <a:r>
              <a:rPr spc="-10"/>
              <a:t>004</a:t>
            </a:r>
            <a:r>
              <a:t>6</a:t>
            </a:r>
            <a:r>
              <a:rPr spc="0"/>
              <a:t>  </a:t>
            </a:r>
            <a:r>
              <a:rPr spc="45"/>
              <a:t> </a:t>
            </a:r>
            <a:r>
              <a:t>/</a:t>
            </a:r>
            <a:r>
              <a:rPr spc="0"/>
              <a:t>   </a:t>
            </a:r>
            <a:r>
              <a:t>R</a:t>
            </a:r>
            <a:r>
              <a:rPr spc="-10"/>
              <a:t>ev</a:t>
            </a:r>
            <a:r>
              <a:t>is</a:t>
            </a:r>
            <a:r>
              <a:rPr spc="-15"/>
              <a:t>e</a:t>
            </a:r>
            <a:r>
              <a:rPr spc="0"/>
              <a:t>d</a:t>
            </a:r>
            <a:r>
              <a:rPr spc="30"/>
              <a:t> </a:t>
            </a:r>
            <a:r>
              <a:rPr spc="0"/>
              <a:t>Janua</a:t>
            </a:r>
            <a:r>
              <a:rPr spc="5"/>
              <a:t>r</a:t>
            </a:r>
            <a:r>
              <a:t>y</a:t>
            </a:r>
            <a:r>
              <a:rPr spc="-15"/>
              <a:t> </a:t>
            </a:r>
            <a:r>
              <a:rPr spc="-10"/>
              <a:t>7</a:t>
            </a:r>
            <a:r>
              <a:rPr spc="0"/>
              <a:t>,</a:t>
            </a:r>
            <a:r>
              <a:rPr spc="5"/>
              <a:t> </a:t>
            </a:r>
            <a:r>
              <a:rPr spc="-10"/>
              <a:t>201</a:t>
            </a:r>
            <a:r>
              <a:t>6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71DE572-D315-4A1C-8357-ABC87A49254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6378576"/>
            <a:ext cx="21034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35A48E3-8E2A-4A41-B93F-66219E0CE87B}" type="datetimeFigureOut">
              <a:rPr lang="en-US"/>
              <a:pPr>
                <a:defRPr/>
              </a:pPr>
              <a:t>4/17/2023</a:t>
            </a:fld>
            <a:endParaRPr lang="en-US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F1E0195B-93EA-4CBE-AE0F-DF1C3F4303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272463" y="6419851"/>
            <a:ext cx="552450" cy="16927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2700">
              <a:defRPr sz="1100" b="1">
                <a:solidFill>
                  <a:srgbClr val="4D5C5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altLang="en-US"/>
              <a:t>Page </a:t>
            </a:r>
            <a:fld id="{E472AF5B-EA99-4F09-95D3-28531B07B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64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mailto:clientservices@ppibenefit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clientservices@ppibenefit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FF3BA-1E7D-2882-8176-C144EEDA2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" b="14082"/>
          <a:stretch/>
        </p:blipFill>
        <p:spPr>
          <a:xfrm>
            <a:off x="0" y="0"/>
            <a:ext cx="9144000" cy="5260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C0031-7FB2-906A-54FC-AD0E57C9AD34}"/>
              </a:ext>
            </a:extLst>
          </p:cNvPr>
          <p:cNvSpPr txBox="1"/>
          <p:nvPr/>
        </p:nvSpPr>
        <p:spPr>
          <a:xfrm>
            <a:off x="533401" y="6012352"/>
            <a:ext cx="639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rbel Light" panose="020B0303020204020204" pitchFamily="34" charset="0"/>
              </a:rPr>
              <a:t>2022 Enrollment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23FEB-C46A-5A97-FFD4-7F22A4E1EEF3}"/>
              </a:ext>
            </a:extLst>
          </p:cNvPr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A3369-F621-5160-9818-C0AE136CF4F1}"/>
              </a:ext>
            </a:extLst>
          </p:cNvPr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5000"/>
                  <a:lumMod val="80000"/>
                </a:schemeClr>
              </a:gs>
              <a:gs pos="56000">
                <a:schemeClr val="bg1"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676C7-0819-818B-1206-DF812861011F}"/>
              </a:ext>
            </a:extLst>
          </p:cNvPr>
          <p:cNvSpPr txBox="1"/>
          <p:nvPr/>
        </p:nvSpPr>
        <p:spPr>
          <a:xfrm>
            <a:off x="533400" y="5391994"/>
            <a:ext cx="678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Employee SelfEnroll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D137D6B-2F3B-6A77-931C-94B6CD6FD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0" y="0"/>
            <a:ext cx="1599491" cy="1467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1" y="762002"/>
            <a:ext cx="3390089" cy="984885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Dependent </a:t>
            </a:r>
            <a:b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Information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2"/>
            <a:ext cx="3048000" cy="49244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latin typeface="Century Gothic" panose="020B0502020202020204" pitchFamily="34" charset="0"/>
                <a:cs typeface="Open Sans"/>
              </a:rPr>
              <a:t>Add eligible dependents </a:t>
            </a:r>
            <a:br>
              <a:rPr lang="en-US" altLang="en-US" sz="1600" dirty="0">
                <a:latin typeface="Century Gothic" panose="020B0502020202020204" pitchFamily="34" charset="0"/>
                <a:cs typeface="Open Sans"/>
              </a:rPr>
            </a:br>
            <a:r>
              <a:rPr lang="en-US" altLang="en-US" sz="1600" dirty="0">
                <a:latin typeface="Century Gothic" panose="020B0502020202020204" pitchFamily="34" charset="0"/>
                <a:cs typeface="Open Sans"/>
              </a:rPr>
              <a:t>as necessary: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531CA-926C-FE97-AF1B-64C7A46C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2"/>
            <a:ext cx="3535378" cy="2400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DA16C-B17F-A5E3-2FD2-FCCFFB643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2" y="381000"/>
            <a:ext cx="2471071" cy="5867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37596-5F7E-28D8-CF5B-77A23780C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743200"/>
            <a:ext cx="3065444" cy="30190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239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5105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Plan Elections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3"/>
            <a:ext cx="8382000" cy="984885"/>
          </a:xfrm>
        </p:spPr>
        <p:txBody>
          <a:bodyPr numCol="3" spcCol="274320"/>
          <a:lstStyle/>
          <a:p>
            <a:pPr marL="398463" indent="-231775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Select if you want coverage or wish to waive.</a:t>
            </a:r>
          </a:p>
          <a:p>
            <a:pPr marL="398463" indent="-231775" eaLnBrk="1" hangingPunct="1">
              <a:spcBef>
                <a:spcPct val="0"/>
              </a:spcBef>
              <a:buFontTx/>
              <a:buChar char="•"/>
            </a:pPr>
            <a:endParaRPr lang="en-US" altLang="en-US" sz="1600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398463" indent="-231775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Choose who you would like to cover under the plan.</a:t>
            </a:r>
          </a:p>
          <a:p>
            <a:pPr marL="398463" indent="-231775" eaLnBrk="1" hangingPunct="1">
              <a:spcBef>
                <a:spcPct val="0"/>
              </a:spcBef>
              <a:buFontTx/>
              <a:buChar char="•"/>
            </a:pPr>
            <a:endParaRPr lang="en-US" altLang="en-US" sz="1600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398463" indent="-231775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Select a plan.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00720-727C-6201-9D14-D044BC6B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2658856" cy="25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1C60B-0EF3-469C-C731-960CA269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14600"/>
            <a:ext cx="3000154" cy="25801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BBE60-C07F-5683-F0D2-715935F3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057400"/>
            <a:ext cx="2205958" cy="43236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3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5105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Voluntary Life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2"/>
            <a:ext cx="3810000" cy="984885"/>
          </a:xfrm>
        </p:spPr>
        <p:txBody>
          <a:bodyPr numCol="1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Voluntary life coverage options 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for you will be displayed in a 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drop-down menu when you 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select the plan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86F16-F932-7BAC-D146-54A8983F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2" y="1447800"/>
            <a:ext cx="2282893" cy="2362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234B7-6208-48FE-4E3D-D8A74F1E9829}"/>
              </a:ext>
            </a:extLst>
          </p:cNvPr>
          <p:cNvSpPr txBox="1"/>
          <p:nvPr/>
        </p:nvSpPr>
        <p:spPr>
          <a:xfrm>
            <a:off x="457200" y="4048542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Designate a beneficiary for both Life and Voluntary Life. Even if it’s the same person.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Dependents you’ve added will automatically be listed, but you may add beneficiaries here.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If you have multiple primary and/or contingent beneficiaries on file, the total percentage designation must equal 100%.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40BE9-895C-B58F-84D7-34F84C621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48" y="3429000"/>
            <a:ext cx="2495761" cy="2819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790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2"/>
            <a:ext cx="5105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Voluntary Life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2"/>
            <a:ext cx="3810000" cy="984885"/>
          </a:xfrm>
        </p:spPr>
        <p:txBody>
          <a:bodyPr numCol="1"/>
          <a:lstStyle/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If your voluntary life election requires EOI, a message will display advising you to complete an EOI form available in the Reference Center.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60DEAE-5078-7CD8-7ED2-6BCA0DA6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2" y="1447802"/>
            <a:ext cx="3948639" cy="37951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821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2"/>
            <a:ext cx="5105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Review Enrollment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57402"/>
            <a:ext cx="4800600" cy="1723549"/>
          </a:xfrm>
        </p:spPr>
        <p:txBody>
          <a:bodyPr numCol="1"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Review your open enrollment elections and total employee cost.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Click on the “Edit” buttons to make changes.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Click “Approve” then agree to the payroll deduction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04932-C9D8-1212-FB39-DBA15878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609602"/>
            <a:ext cx="2590442" cy="56665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825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2"/>
            <a:ext cx="5105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Confirmation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2"/>
            <a:ext cx="7848600" cy="1723549"/>
          </a:xfrm>
        </p:spPr>
        <p:txBody>
          <a:bodyPr numCol="1"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A confirmation number will be assigned to your transaction </a:t>
            </a:r>
            <a:r>
              <a:rPr lang="en-US" altLang="en-US" sz="1600" i="1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(the sample below was created from a test site that does not generate confirmation numbers).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i="1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You may print a copy of your Benefit Summary for your records.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B5B52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Click “Home” to return to the home page or “Logout” to end your session.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6F14C-F310-80B3-ABD6-DAD3A61F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52" y="3618405"/>
            <a:ext cx="7583406" cy="24775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528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762002"/>
            <a:ext cx="5211763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What if I need help?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2"/>
            <a:ext cx="4419600" cy="3847207"/>
          </a:xfrm>
        </p:spPr>
        <p:txBody>
          <a:bodyPr numCol="1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PPI representatives available at 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(888) 674-0046 weekdays, 8:00-5:00 ET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Use the “Help” feature in SelfEnroll or email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  <a:hlinkClick r:id="rId2"/>
              </a:rPr>
              <a:t>clientservices@ppibenefits.com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Beyond open enrollment, PPI Service Representatives can help you:</a:t>
            </a:r>
          </a:p>
          <a:p>
            <a:pPr marL="742950" lvl="2" indent="-280988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Understand your medical, dental and vision benefits</a:t>
            </a:r>
          </a:p>
          <a:p>
            <a:pPr marL="742950" lvl="2" indent="-280988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Help with complex claims</a:t>
            </a:r>
            <a:endParaRPr lang="en-US" altLang="en-US" sz="1600" dirty="0">
              <a:solidFill>
                <a:srgbClr val="4B5B52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96FDB-572C-C36E-E67C-9116B58D2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2" y="3080468"/>
            <a:ext cx="3422709" cy="3244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36492-DB61-D3FD-AD31-AC5F103B8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09800"/>
            <a:ext cx="6172200" cy="6582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823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5" name="object 165">
            <a:extLst>
              <a:ext uri="{FF2B5EF4-FFF2-40B4-BE49-F238E27FC236}">
                <a16:creationId xmlns:a16="http://schemas.microsoft.com/office/drawing/2014/main" id="{47F2E34D-CD6A-40CA-8412-94B549FE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3216277"/>
            <a:ext cx="1030288" cy="120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34" name="object 274">
            <a:extLst>
              <a:ext uri="{FF2B5EF4-FFF2-40B4-BE49-F238E27FC236}">
                <a16:creationId xmlns:a16="http://schemas.microsoft.com/office/drawing/2014/main" id="{C1715F16-72B2-44FA-BC09-B3AEB4F2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4348163"/>
            <a:ext cx="1182688" cy="1433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3" name="object 283">
            <a:extLst>
              <a:ext uri="{FF2B5EF4-FFF2-40B4-BE49-F238E27FC236}">
                <a16:creationId xmlns:a16="http://schemas.microsoft.com/office/drawing/2014/main" id="{889D3711-6212-4122-A4FD-08278517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40" y="4792665"/>
            <a:ext cx="71437" cy="90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4" name="object 284">
            <a:extLst>
              <a:ext uri="{FF2B5EF4-FFF2-40B4-BE49-F238E27FC236}">
                <a16:creationId xmlns:a16="http://schemas.microsoft.com/office/drawing/2014/main" id="{E9F93567-063B-4ED0-ACE3-426B1689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711700"/>
            <a:ext cx="184150" cy="171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6" name="object 286">
            <a:extLst>
              <a:ext uri="{FF2B5EF4-FFF2-40B4-BE49-F238E27FC236}">
                <a16:creationId xmlns:a16="http://schemas.microsoft.com/office/drawing/2014/main" id="{89F72EC0-B6F3-41C4-938C-BCBC431D9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4889500"/>
            <a:ext cx="184150" cy="171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7" name="object 287">
            <a:extLst>
              <a:ext uri="{FF2B5EF4-FFF2-40B4-BE49-F238E27FC236}">
                <a16:creationId xmlns:a16="http://schemas.microsoft.com/office/drawing/2014/main" id="{E7548636-B9B3-415D-979F-A632750E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889500"/>
            <a:ext cx="184150" cy="171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66" name="object 306">
            <a:extLst>
              <a:ext uri="{FF2B5EF4-FFF2-40B4-BE49-F238E27FC236}">
                <a16:creationId xmlns:a16="http://schemas.microsoft.com/office/drawing/2014/main" id="{23938312-674E-4A29-BE02-D995ED04A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4551363"/>
            <a:ext cx="122238" cy="152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09" name="object 349">
            <a:extLst>
              <a:ext uri="{FF2B5EF4-FFF2-40B4-BE49-F238E27FC236}">
                <a16:creationId xmlns:a16="http://schemas.microsoft.com/office/drawing/2014/main" id="{81A0816D-A4A1-4161-8795-31D571FE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3405190"/>
            <a:ext cx="862012" cy="9429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0" name="object 350">
            <a:extLst>
              <a:ext uri="{FF2B5EF4-FFF2-40B4-BE49-F238E27FC236}">
                <a16:creationId xmlns:a16="http://schemas.microsoft.com/office/drawing/2014/main" id="{B3E08B27-C5D1-4591-959E-A241DC8B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455988"/>
            <a:ext cx="184150" cy="1714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1" name="object 351">
            <a:extLst>
              <a:ext uri="{FF2B5EF4-FFF2-40B4-BE49-F238E27FC236}">
                <a16:creationId xmlns:a16="http://schemas.microsoft.com/office/drawing/2014/main" id="{5DFCB0C5-A935-4C0E-B2FB-0BEFFB6B1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455988"/>
            <a:ext cx="88900" cy="1714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2" name="object 352">
            <a:extLst>
              <a:ext uri="{FF2B5EF4-FFF2-40B4-BE49-F238E27FC236}">
                <a16:creationId xmlns:a16="http://schemas.microsoft.com/office/drawing/2014/main" id="{4A9121D2-4982-410B-8CEB-8BECCEEFF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3635375"/>
            <a:ext cx="173038" cy="1714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3" name="object 353">
            <a:extLst>
              <a:ext uri="{FF2B5EF4-FFF2-40B4-BE49-F238E27FC236}">
                <a16:creationId xmlns:a16="http://schemas.microsoft.com/office/drawing/2014/main" id="{533455F2-9793-4F95-8A1C-1EAE31CA3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635375"/>
            <a:ext cx="184150" cy="171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4" name="object 354">
            <a:extLst>
              <a:ext uri="{FF2B5EF4-FFF2-40B4-BE49-F238E27FC236}">
                <a16:creationId xmlns:a16="http://schemas.microsoft.com/office/drawing/2014/main" id="{94E333A2-CCCE-47E9-8CEA-ABD8CD56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635375"/>
            <a:ext cx="88900" cy="1714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5" name="object 355">
            <a:extLst>
              <a:ext uri="{FF2B5EF4-FFF2-40B4-BE49-F238E27FC236}">
                <a16:creationId xmlns:a16="http://schemas.microsoft.com/office/drawing/2014/main" id="{7E3B4842-E481-4E55-97B5-1BB4EF14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3830640"/>
            <a:ext cx="125412" cy="1555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6" name="object 356">
            <a:extLst>
              <a:ext uri="{FF2B5EF4-FFF2-40B4-BE49-F238E27FC236}">
                <a16:creationId xmlns:a16="http://schemas.microsoft.com/office/drawing/2014/main" id="{50EA80BF-D196-419D-98EA-E88DA6EE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3813175"/>
            <a:ext cx="184150" cy="1730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7" name="object 357">
            <a:extLst>
              <a:ext uri="{FF2B5EF4-FFF2-40B4-BE49-F238E27FC236}">
                <a16:creationId xmlns:a16="http://schemas.microsoft.com/office/drawing/2014/main" id="{29F7762C-EC1E-48CB-BEA5-7C30928B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813175"/>
            <a:ext cx="184150" cy="1730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8" name="object 358">
            <a:extLst>
              <a:ext uri="{FF2B5EF4-FFF2-40B4-BE49-F238E27FC236}">
                <a16:creationId xmlns:a16="http://schemas.microsoft.com/office/drawing/2014/main" id="{161440FA-3EAA-49C1-A0CB-35781D43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813175"/>
            <a:ext cx="88900" cy="17303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32" name="object 371">
            <a:extLst>
              <a:ext uri="{FF2B5EF4-FFF2-40B4-BE49-F238E27FC236}">
                <a16:creationId xmlns:a16="http://schemas.microsoft.com/office/drawing/2014/main" id="{38354D56-E91C-449A-9DCC-9E83496D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2"/>
            <a:ext cx="61468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5959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556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595959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The PPI SelfEnroll portal will open on [DATE] and close on [DATE] for any changes you want to make to your benefits.</a:t>
            </a:r>
          </a:p>
          <a:p>
            <a:pPr marL="3556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595959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3556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595959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Elect, change, or decline your medical, dental and vision plan choices for 20xx.</a:t>
            </a:r>
          </a:p>
          <a:p>
            <a:pPr marL="4699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dirty="0">
              <a:solidFill>
                <a:srgbClr val="595959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4699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dirty="0">
                <a:solidFill>
                  <a:srgbClr val="595959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Review plan information or access links to your 20xx elected benefits in the Reference Center.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207A9AC3-5E64-4735-8086-4B7F9F73E5FA}"/>
              </a:ext>
            </a:extLst>
          </p:cNvPr>
          <p:cNvSpPr txBox="1"/>
          <p:nvPr/>
        </p:nvSpPr>
        <p:spPr>
          <a:xfrm>
            <a:off x="457200" y="762000"/>
            <a:ext cx="6178550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pc="-5" dirty="0">
                <a:latin typeface="Montserrat" panose="00000500000000000000" pitchFamily="2" charset="0"/>
                <a:cs typeface="Arial" panose="020B0604020202020204" pitchFamily="34" charset="0"/>
              </a:rPr>
              <a:t>PPI SelfEnroll for 20xx-20xx </a:t>
            </a:r>
            <a:br>
              <a:rPr lang="en-US" sz="3200" b="1" kern="0" spc="-5" dirty="0">
                <a:latin typeface="Montserrat" panose="00000500000000000000" pitchFamily="2" charset="0"/>
                <a:cs typeface="Arial" panose="020B0604020202020204" pitchFamily="34" charset="0"/>
              </a:rPr>
            </a:br>
            <a:r>
              <a:rPr lang="en-US" sz="3200" b="1" kern="0" spc="-5" dirty="0">
                <a:latin typeface="Montserrat" panose="00000500000000000000" pitchFamily="2" charset="0"/>
                <a:cs typeface="Arial" panose="020B0604020202020204" pitchFamily="34" charset="0"/>
              </a:rPr>
              <a:t>Open Enrollment</a:t>
            </a:r>
            <a:endParaRPr lang="en-US" sz="32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5" name="object 165">
            <a:extLst>
              <a:ext uri="{FF2B5EF4-FFF2-40B4-BE49-F238E27FC236}">
                <a16:creationId xmlns:a16="http://schemas.microsoft.com/office/drawing/2014/main" id="{47F2E34D-CD6A-40CA-8412-94B549FE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3216277"/>
            <a:ext cx="1030288" cy="120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34" name="object 274">
            <a:extLst>
              <a:ext uri="{FF2B5EF4-FFF2-40B4-BE49-F238E27FC236}">
                <a16:creationId xmlns:a16="http://schemas.microsoft.com/office/drawing/2014/main" id="{C1715F16-72B2-44FA-BC09-B3AEB4F2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4348163"/>
            <a:ext cx="1182688" cy="1433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3" name="object 283">
            <a:extLst>
              <a:ext uri="{FF2B5EF4-FFF2-40B4-BE49-F238E27FC236}">
                <a16:creationId xmlns:a16="http://schemas.microsoft.com/office/drawing/2014/main" id="{889D3711-6212-4122-A4FD-08278517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40" y="4792665"/>
            <a:ext cx="71437" cy="90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4" name="object 284">
            <a:extLst>
              <a:ext uri="{FF2B5EF4-FFF2-40B4-BE49-F238E27FC236}">
                <a16:creationId xmlns:a16="http://schemas.microsoft.com/office/drawing/2014/main" id="{E9F93567-063B-4ED0-ACE3-426B1689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711700"/>
            <a:ext cx="184150" cy="171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6" name="object 286">
            <a:extLst>
              <a:ext uri="{FF2B5EF4-FFF2-40B4-BE49-F238E27FC236}">
                <a16:creationId xmlns:a16="http://schemas.microsoft.com/office/drawing/2014/main" id="{89F72EC0-B6F3-41C4-938C-BCBC431D9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4889500"/>
            <a:ext cx="184150" cy="171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47" name="object 287">
            <a:extLst>
              <a:ext uri="{FF2B5EF4-FFF2-40B4-BE49-F238E27FC236}">
                <a16:creationId xmlns:a16="http://schemas.microsoft.com/office/drawing/2014/main" id="{E7548636-B9B3-415D-979F-A632750E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889500"/>
            <a:ext cx="184150" cy="171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66" name="object 306">
            <a:extLst>
              <a:ext uri="{FF2B5EF4-FFF2-40B4-BE49-F238E27FC236}">
                <a16:creationId xmlns:a16="http://schemas.microsoft.com/office/drawing/2014/main" id="{23938312-674E-4A29-BE02-D995ED04A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4551363"/>
            <a:ext cx="122238" cy="152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09" name="object 349">
            <a:extLst>
              <a:ext uri="{FF2B5EF4-FFF2-40B4-BE49-F238E27FC236}">
                <a16:creationId xmlns:a16="http://schemas.microsoft.com/office/drawing/2014/main" id="{81A0816D-A4A1-4161-8795-31D571FE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3405190"/>
            <a:ext cx="862012" cy="9429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0" name="object 350">
            <a:extLst>
              <a:ext uri="{FF2B5EF4-FFF2-40B4-BE49-F238E27FC236}">
                <a16:creationId xmlns:a16="http://schemas.microsoft.com/office/drawing/2014/main" id="{B3E08B27-C5D1-4591-959E-A241DC8B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455988"/>
            <a:ext cx="184150" cy="1714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1" name="object 351">
            <a:extLst>
              <a:ext uri="{FF2B5EF4-FFF2-40B4-BE49-F238E27FC236}">
                <a16:creationId xmlns:a16="http://schemas.microsoft.com/office/drawing/2014/main" id="{5DFCB0C5-A935-4C0E-B2FB-0BEFFB6B1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455988"/>
            <a:ext cx="88900" cy="1714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2" name="object 352">
            <a:extLst>
              <a:ext uri="{FF2B5EF4-FFF2-40B4-BE49-F238E27FC236}">
                <a16:creationId xmlns:a16="http://schemas.microsoft.com/office/drawing/2014/main" id="{4A9121D2-4982-410B-8CEB-8BECCEEFF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3635375"/>
            <a:ext cx="173038" cy="1714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3" name="object 353">
            <a:extLst>
              <a:ext uri="{FF2B5EF4-FFF2-40B4-BE49-F238E27FC236}">
                <a16:creationId xmlns:a16="http://schemas.microsoft.com/office/drawing/2014/main" id="{533455F2-9793-4F95-8A1C-1EAE31CA3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635375"/>
            <a:ext cx="184150" cy="171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4" name="object 354">
            <a:extLst>
              <a:ext uri="{FF2B5EF4-FFF2-40B4-BE49-F238E27FC236}">
                <a16:creationId xmlns:a16="http://schemas.microsoft.com/office/drawing/2014/main" id="{94E333A2-CCCE-47E9-8CEA-ABD8CD56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635375"/>
            <a:ext cx="88900" cy="1714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5" name="object 355">
            <a:extLst>
              <a:ext uri="{FF2B5EF4-FFF2-40B4-BE49-F238E27FC236}">
                <a16:creationId xmlns:a16="http://schemas.microsoft.com/office/drawing/2014/main" id="{7E3B4842-E481-4E55-97B5-1BB4EF14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3830640"/>
            <a:ext cx="125412" cy="1555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6" name="object 356">
            <a:extLst>
              <a:ext uri="{FF2B5EF4-FFF2-40B4-BE49-F238E27FC236}">
                <a16:creationId xmlns:a16="http://schemas.microsoft.com/office/drawing/2014/main" id="{50EA80BF-D196-419D-98EA-E88DA6EE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3813175"/>
            <a:ext cx="184150" cy="1730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7" name="object 357">
            <a:extLst>
              <a:ext uri="{FF2B5EF4-FFF2-40B4-BE49-F238E27FC236}">
                <a16:creationId xmlns:a16="http://schemas.microsoft.com/office/drawing/2014/main" id="{29F7762C-EC1E-48CB-BEA5-7C30928B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3813175"/>
            <a:ext cx="184150" cy="1730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18" name="object 358">
            <a:extLst>
              <a:ext uri="{FF2B5EF4-FFF2-40B4-BE49-F238E27FC236}">
                <a16:creationId xmlns:a16="http://schemas.microsoft.com/office/drawing/2014/main" id="{161440FA-3EAA-49C1-A0CB-35781D43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3813175"/>
            <a:ext cx="88900" cy="17303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732" name="object 371">
            <a:extLst>
              <a:ext uri="{FF2B5EF4-FFF2-40B4-BE49-F238E27FC236}">
                <a16:creationId xmlns:a16="http://schemas.microsoft.com/office/drawing/2014/main" id="{38354D56-E91C-449A-9DCC-9E83496D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2"/>
            <a:ext cx="6146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5959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556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595959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Elect, change, or decline your medical, dental and vision plan choices for 20xx.</a:t>
            </a:r>
          </a:p>
          <a:p>
            <a:pPr marL="3556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595959"/>
              </a:solidFill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marL="3556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595959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Review plan information or access links to your plans in the Reference Center.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207A9AC3-5E64-4735-8086-4B7F9F73E5FA}"/>
              </a:ext>
            </a:extLst>
          </p:cNvPr>
          <p:cNvSpPr txBox="1"/>
          <p:nvPr/>
        </p:nvSpPr>
        <p:spPr>
          <a:xfrm>
            <a:off x="457200" y="762002"/>
            <a:ext cx="6178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pc="-5" dirty="0">
                <a:latin typeface="Montserrat" panose="00000500000000000000" pitchFamily="2" charset="0"/>
                <a:cs typeface="Arial" panose="020B0604020202020204" pitchFamily="34" charset="0"/>
              </a:rPr>
              <a:t>Use SelfEnroll to:</a:t>
            </a:r>
            <a:endParaRPr lang="en-US" sz="32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5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2"/>
            <a:ext cx="3962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First Time Users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3810000" cy="3200876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Select the Register button on the right of the login screen.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Enter your SSN, date of birth, and Zip code. Leave the company key as PPI.				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Create a Username &amp; Password then choose a security question and provide the answer.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Continue to the login page to access your secure enrollment site.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FD5F70-D4E4-43BA-105E-09F4B6C4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29608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CDFAD9-B4A4-7B8B-9D81-95AA477CE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726"/>
          <a:stretch/>
        </p:blipFill>
        <p:spPr>
          <a:xfrm>
            <a:off x="6172200" y="3193754"/>
            <a:ext cx="2743200" cy="2990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3962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Returning Users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2"/>
            <a:ext cx="3886200" cy="4431983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If you remember your username and password from last year’s open enrollment, enter it on the login page.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If you do not remember your username and/or password, click on “Forgot your username or password?”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You will be prompted to enter your Social Security Number, date of birth, and Zip code.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Hit “Continue.”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23422-2479-A574-1328-74DC173E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2" y="3581402"/>
            <a:ext cx="3138643" cy="27048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F6BFEE-BC39-A5C4-3622-0CA9C2E3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114800" cy="22261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1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39624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Returning Users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2"/>
            <a:ext cx="3505200" cy="4185761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Answer the Security Question that you set up when you first registered for SelfEnroll and hit “Continue.”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If you forgot your Security Question answer, contact  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  <a:hlinkClick r:id="rId2"/>
              </a:rPr>
              <a:t>clientservices@ppibenefits.com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 to reset your password.)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Choose a new password and click “Continue”.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Once you have reset your password and agreed to the terms, select “Continue” to go to the SelfEnroll home page.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10755-BD03-31C3-3AA0-14CE0810E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47802"/>
            <a:ext cx="4724400" cy="13484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24072-26D5-ECA9-4FF1-DCFC66E5A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733800"/>
            <a:ext cx="4724400" cy="18426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51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6858000" cy="984885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SelfEnroll for Open Enrollment </a:t>
            </a:r>
            <a:b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Employee Navigation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33602"/>
            <a:ext cx="3200400" cy="3447098"/>
          </a:xfrm>
        </p:spPr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Review the Annual Open Enrollment message.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Visit the Reference Center for details on your benefit plan options.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</a:b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Download the MyChoice Mobile App for access to benefits information where and when you need it.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Open San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Open Sans"/>
              </a:rPr>
              <a:t>Click the “Start Here” button to begin.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F80EE-786F-4E80-7B4B-5DA2388D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2" y="2133601"/>
            <a:ext cx="4562265" cy="39908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514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6858000" cy="49244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Benefits Enrollment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2"/>
            <a:ext cx="7620000" cy="3693319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Click on the “Start Enrollment” button to enroll for coverage.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</a:b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Always use the blue menu bar and “Start”, “Next” and “Previous” button options to navigate through the site. Do not use the toolbar options on your Web browser.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9B5B3-3ADE-25CF-2006-717E0402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9224"/>
            <a:ext cx="7315200" cy="22041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593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923993-B49D-4217-A4AB-A324396CE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2"/>
            <a:ext cx="4343400" cy="984885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About You, </a:t>
            </a:r>
            <a:b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Montserrat" panose="00000500000000000000" pitchFamily="2" charset="0"/>
                <a:ea typeface="Gill Sans MT" panose="020B0502020104020203" pitchFamily="34" charset="0"/>
                <a:cs typeface="Gill Sans MT" panose="020B0502020104020203" pitchFamily="34" charset="0"/>
              </a:rPr>
              <a:t>Your Information</a:t>
            </a:r>
            <a:endParaRPr lang="en-US" altLang="en-US" sz="2800" b="1" dirty="0">
              <a:solidFill>
                <a:schemeClr val="tx1"/>
              </a:solidFill>
              <a:latin typeface="Montserrat" panose="00000500000000000000" pitchFamily="2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785A46-ACE0-4439-BDF1-7E65DAC5C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57400"/>
            <a:ext cx="5257800" cy="3939540"/>
          </a:xfrm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Open Sans"/>
                <a:cs typeface="Open Sans"/>
              </a:rPr>
              <a:t>Review Personal Information thoroughly, make sure all information is accurate, and check for typos.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Open Sans"/>
                <a:cs typeface="Open Sans"/>
              </a:rPr>
              <a:t>Confirm that the address listed is where you receive mail – which may be different than where you live.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A quick link to the Reference Center is at the top of each screen.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The dialogue box on the left keeps track of your progress and plan costs based your payroll deduction schedule.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You must click the green Elect or Waive button for each benefit, before hitting “Next” in order to proceed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CCA0-8769-6FFC-8EEA-BB1DCEC8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2" y="457200"/>
            <a:ext cx="2578757" cy="5867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726911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5B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</TotalTime>
  <Words>818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Corbel Light</vt:lpstr>
      <vt:lpstr>Courier New</vt:lpstr>
      <vt:lpstr>Gill Sans MT</vt:lpstr>
      <vt:lpstr>Larsseit</vt:lpstr>
      <vt:lpstr>Montserrat</vt:lpstr>
      <vt:lpstr>Open Sans</vt:lpstr>
      <vt:lpstr>4_Office Theme</vt:lpstr>
      <vt:lpstr>PowerPoint Presentation</vt:lpstr>
      <vt:lpstr>PowerPoint Presentation</vt:lpstr>
      <vt:lpstr>PowerPoint Presentation</vt:lpstr>
      <vt:lpstr>First Time Users</vt:lpstr>
      <vt:lpstr>Returning Users</vt:lpstr>
      <vt:lpstr>Returning Users</vt:lpstr>
      <vt:lpstr>SelfEnroll for Open Enrollment  Employee Navigation</vt:lpstr>
      <vt:lpstr>Benefits Enrollment</vt:lpstr>
      <vt:lpstr>About You,  Your Information</vt:lpstr>
      <vt:lpstr>Dependent  Information</vt:lpstr>
      <vt:lpstr>Plan Elections</vt:lpstr>
      <vt:lpstr>Voluntary Life</vt:lpstr>
      <vt:lpstr>Voluntary Life</vt:lpstr>
      <vt:lpstr>Review Enrollment</vt:lpstr>
      <vt:lpstr>Confirmation</vt:lpstr>
      <vt:lpstr>What if I need help?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Karpowich</dc:creator>
  <cp:lastModifiedBy>Karen Greco</cp:lastModifiedBy>
  <cp:revision>413</cp:revision>
  <cp:lastPrinted>2018-12-17T16:36:27Z</cp:lastPrinted>
  <dcterms:created xsi:type="dcterms:W3CDTF">2016-09-27T13:33:40Z</dcterms:created>
  <dcterms:modified xsi:type="dcterms:W3CDTF">2023-04-17T19:34:57Z</dcterms:modified>
</cp:coreProperties>
</file>